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4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6056" y="256489"/>
            <a:ext cx="11079886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707" y="397205"/>
            <a:ext cx="340169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947" y="1452118"/>
            <a:ext cx="11770105" cy="3212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wh.9u1.net/Services/Paediatrics-And-Adolescent-Medicine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0029" y="1103198"/>
            <a:ext cx="409194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dirty="0">
                <a:latin typeface="Calibri Light"/>
                <a:cs typeface="Calibri Light"/>
              </a:rPr>
              <a:t>P&amp;AM</a:t>
            </a:r>
            <a:r>
              <a:rPr sz="5400" spc="-70" dirty="0">
                <a:latin typeface="Calibri Light"/>
                <a:cs typeface="Calibri Light"/>
              </a:rPr>
              <a:t> </a:t>
            </a:r>
            <a:r>
              <a:rPr sz="5400" spc="-25" dirty="0">
                <a:latin typeface="Calibri Light"/>
                <a:cs typeface="Calibri Light"/>
              </a:rPr>
              <a:t>website</a:t>
            </a:r>
            <a:endParaRPr sz="5400" dirty="0">
              <a:latin typeface="Calibri Light"/>
              <a:cs typeface="Calibri Light"/>
            </a:endParaRPr>
          </a:p>
          <a:p>
            <a:pPr marL="1905" algn="ctr">
              <a:lnSpc>
                <a:spcPts val="6155"/>
              </a:lnSpc>
            </a:pPr>
            <a:r>
              <a:rPr sz="5400" spc="-40" dirty="0"/>
              <a:t>Website: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2764917" y="3042284"/>
            <a:ext cx="681926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https://kwh.9u1.net/Services/Paediatrics-And-Adolescent-Medicine.html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 dirty="0">
              <a:latin typeface="Calibri"/>
              <a:cs typeface="Calibri"/>
            </a:endParaRPr>
          </a:p>
          <a:p>
            <a:pPr marR="147955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2024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09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000" y="1734763"/>
            <a:ext cx="5138254" cy="19332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1359" y="3037332"/>
            <a:ext cx="2942844" cy="20025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35645" y="1793570"/>
            <a:ext cx="2727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加</a:t>
            </a:r>
            <a:r>
              <a:rPr sz="2800" spc="-10" dirty="0">
                <a:solidFill>
                  <a:srgbClr val="4471C4"/>
                </a:solidFill>
              </a:rPr>
              <a:t>1</a:t>
            </a: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張相</a:t>
            </a:r>
            <a:endParaRPr sz="2800">
              <a:latin typeface="PMingLiU-ExtB"/>
              <a:cs typeface="PMingLiU-Ext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4471C4"/>
                </a:solidFill>
              </a:rPr>
              <a:t>(</a:t>
            </a: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已有病人同意書</a:t>
            </a:r>
            <a:r>
              <a:rPr sz="2800" spc="-5" dirty="0">
                <a:solidFill>
                  <a:srgbClr val="4471C4"/>
                </a:solidFill>
              </a:rPr>
              <a:t>)</a:t>
            </a:r>
            <a:endParaRPr sz="2800">
              <a:latin typeface="PMingLiU-ExtB"/>
              <a:cs typeface="PMingLiU-Ext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90" y="1650492"/>
            <a:ext cx="5176658" cy="20249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872" y="4297807"/>
            <a:ext cx="44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532" y="2001011"/>
            <a:ext cx="4888288" cy="18790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4477" y="1431162"/>
            <a:ext cx="3352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加相</a:t>
            </a:r>
            <a:r>
              <a:rPr sz="2800" spc="-110" dirty="0">
                <a:solidFill>
                  <a:srgbClr val="4471C4"/>
                </a:solidFill>
                <a:latin typeface="PMingLiU-ExtB"/>
                <a:cs typeface="PMingLiU-ExtB"/>
              </a:rPr>
              <a:t> </a:t>
            </a:r>
            <a:r>
              <a:rPr sz="2800" spc="-15" dirty="0">
                <a:solidFill>
                  <a:srgbClr val="4471C4"/>
                </a:solidFill>
              </a:rPr>
              <a:t>(Neurology</a:t>
            </a:r>
            <a:r>
              <a:rPr sz="2800" spc="-25" dirty="0">
                <a:solidFill>
                  <a:srgbClr val="4471C4"/>
                </a:solidFill>
              </a:rPr>
              <a:t> </a:t>
            </a:r>
            <a:r>
              <a:rPr sz="2800" spc="-10" dirty="0">
                <a:solidFill>
                  <a:srgbClr val="4471C4"/>
                </a:solidFill>
              </a:rPr>
              <a:t>team)</a:t>
            </a:r>
            <a:endParaRPr sz="2800">
              <a:latin typeface="PMingLiU-ExtB"/>
              <a:cs typeface="PMingLiU-Ext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4379" y="2427858"/>
            <a:ext cx="1849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(Resp.</a:t>
            </a:r>
            <a:r>
              <a:rPr sz="2800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team)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023" y="2001011"/>
            <a:ext cx="3313176" cy="24856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56" y="1595910"/>
            <a:ext cx="4995038" cy="31665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5" y="4931664"/>
            <a:ext cx="4927660" cy="146676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6056" y="256489"/>
            <a:ext cx="442277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Please confirm whether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photo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watermark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selected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use.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confirmed,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photo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purchased.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63746" y="4932426"/>
            <a:ext cx="1316990" cy="1503045"/>
            <a:chOff x="3563746" y="4932426"/>
            <a:chExt cx="1316990" cy="1503045"/>
          </a:xfrm>
        </p:grpSpPr>
        <p:sp>
          <p:nvSpPr>
            <p:cNvPr id="7" name="object 7"/>
            <p:cNvSpPr/>
            <p:nvPr/>
          </p:nvSpPr>
          <p:spPr>
            <a:xfrm>
              <a:off x="3570096" y="4938776"/>
              <a:ext cx="1304290" cy="1490345"/>
            </a:xfrm>
            <a:custGeom>
              <a:avLst/>
              <a:gdLst/>
              <a:ahLst/>
              <a:cxnLst/>
              <a:rect l="l" t="t" r="r" b="b"/>
              <a:pathLst>
                <a:path w="1304289" h="1490345">
                  <a:moveTo>
                    <a:pt x="962278" y="0"/>
                  </a:moveTo>
                  <a:lnTo>
                    <a:pt x="652144" y="393319"/>
                  </a:lnTo>
                  <a:lnTo>
                    <a:pt x="342011" y="0"/>
                  </a:lnTo>
                  <a:lnTo>
                    <a:pt x="0" y="269621"/>
                  </a:lnTo>
                  <a:lnTo>
                    <a:pt x="374903" y="744982"/>
                  </a:lnTo>
                  <a:lnTo>
                    <a:pt x="0" y="1220355"/>
                  </a:lnTo>
                  <a:lnTo>
                    <a:pt x="342011" y="1490002"/>
                  </a:lnTo>
                  <a:lnTo>
                    <a:pt x="652144" y="1096683"/>
                  </a:lnTo>
                  <a:lnTo>
                    <a:pt x="962278" y="1490002"/>
                  </a:lnTo>
                  <a:lnTo>
                    <a:pt x="1304289" y="1220355"/>
                  </a:lnTo>
                  <a:lnTo>
                    <a:pt x="929386" y="744982"/>
                  </a:lnTo>
                  <a:lnTo>
                    <a:pt x="1304289" y="269621"/>
                  </a:lnTo>
                  <a:lnTo>
                    <a:pt x="9622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0096" y="4938776"/>
              <a:ext cx="1304290" cy="1490345"/>
            </a:xfrm>
            <a:custGeom>
              <a:avLst/>
              <a:gdLst/>
              <a:ahLst/>
              <a:cxnLst/>
              <a:rect l="l" t="t" r="r" b="b"/>
              <a:pathLst>
                <a:path w="1304289" h="1490345">
                  <a:moveTo>
                    <a:pt x="0" y="269621"/>
                  </a:moveTo>
                  <a:lnTo>
                    <a:pt x="342011" y="0"/>
                  </a:lnTo>
                  <a:lnTo>
                    <a:pt x="652144" y="393319"/>
                  </a:lnTo>
                  <a:lnTo>
                    <a:pt x="962278" y="0"/>
                  </a:lnTo>
                  <a:lnTo>
                    <a:pt x="1304289" y="269621"/>
                  </a:lnTo>
                  <a:lnTo>
                    <a:pt x="929386" y="744982"/>
                  </a:lnTo>
                  <a:lnTo>
                    <a:pt x="1304289" y="1220355"/>
                  </a:lnTo>
                  <a:lnTo>
                    <a:pt x="962278" y="1490002"/>
                  </a:lnTo>
                  <a:lnTo>
                    <a:pt x="652144" y="1096683"/>
                  </a:lnTo>
                  <a:lnTo>
                    <a:pt x="342011" y="1490002"/>
                  </a:lnTo>
                  <a:lnTo>
                    <a:pt x="0" y="1220355"/>
                  </a:lnTo>
                  <a:lnTo>
                    <a:pt x="374903" y="744982"/>
                  </a:lnTo>
                  <a:lnTo>
                    <a:pt x="0" y="26962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36817" y="4178249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不要</a:t>
            </a:r>
            <a:endParaRPr sz="2800">
              <a:latin typeface="PMingLiU-ExtB"/>
              <a:cs typeface="PMingLiU-Ext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27903" y="4578603"/>
            <a:ext cx="1288415" cy="678815"/>
          </a:xfrm>
          <a:custGeom>
            <a:avLst/>
            <a:gdLst/>
            <a:ahLst/>
            <a:cxnLst/>
            <a:rect l="l" t="t" r="r" b="b"/>
            <a:pathLst>
              <a:path w="1288415" h="678814">
                <a:moveTo>
                  <a:pt x="49784" y="609727"/>
                </a:moveTo>
                <a:lnTo>
                  <a:pt x="0" y="678815"/>
                </a:lnTo>
                <a:lnTo>
                  <a:pt x="85217" y="677291"/>
                </a:lnTo>
                <a:lnTo>
                  <a:pt x="73561" y="655066"/>
                </a:lnTo>
                <a:lnTo>
                  <a:pt x="59182" y="655066"/>
                </a:lnTo>
                <a:lnTo>
                  <a:pt x="53340" y="643763"/>
                </a:lnTo>
                <a:lnTo>
                  <a:pt x="64553" y="637889"/>
                </a:lnTo>
                <a:lnTo>
                  <a:pt x="49784" y="609727"/>
                </a:lnTo>
                <a:close/>
              </a:path>
              <a:path w="1288415" h="678814">
                <a:moveTo>
                  <a:pt x="64553" y="637889"/>
                </a:moveTo>
                <a:lnTo>
                  <a:pt x="53340" y="643763"/>
                </a:lnTo>
                <a:lnTo>
                  <a:pt x="59182" y="655066"/>
                </a:lnTo>
                <a:lnTo>
                  <a:pt x="70462" y="649157"/>
                </a:lnTo>
                <a:lnTo>
                  <a:pt x="64553" y="637889"/>
                </a:lnTo>
                <a:close/>
              </a:path>
              <a:path w="1288415" h="678814">
                <a:moveTo>
                  <a:pt x="70462" y="649157"/>
                </a:moveTo>
                <a:lnTo>
                  <a:pt x="59182" y="655066"/>
                </a:lnTo>
                <a:lnTo>
                  <a:pt x="73561" y="655066"/>
                </a:lnTo>
                <a:lnTo>
                  <a:pt x="70462" y="649157"/>
                </a:lnTo>
                <a:close/>
              </a:path>
              <a:path w="1288415" h="678814">
                <a:moveTo>
                  <a:pt x="1282446" y="0"/>
                </a:moveTo>
                <a:lnTo>
                  <a:pt x="64553" y="637889"/>
                </a:lnTo>
                <a:lnTo>
                  <a:pt x="70462" y="649157"/>
                </a:lnTo>
                <a:lnTo>
                  <a:pt x="1288415" y="11176"/>
                </a:lnTo>
                <a:lnTo>
                  <a:pt x="128244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716" y="182879"/>
            <a:ext cx="4056888" cy="18790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980" y="2196083"/>
            <a:ext cx="4015936" cy="1504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548" y="3793433"/>
            <a:ext cx="3978631" cy="14341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955" y="5346481"/>
            <a:ext cx="3977744" cy="149932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26182" y="525525"/>
            <a:ext cx="8902065" cy="6327140"/>
            <a:chOff x="2726182" y="525525"/>
            <a:chExt cx="8902065" cy="632714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4805171"/>
              <a:ext cx="1371600" cy="10378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08747" y="4764023"/>
              <a:ext cx="1371600" cy="1033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43772" y="4750308"/>
              <a:ext cx="1371600" cy="10713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56520" y="4736591"/>
              <a:ext cx="1371600" cy="1085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10582" y="4730876"/>
              <a:ext cx="1186180" cy="593725"/>
            </a:xfrm>
            <a:custGeom>
              <a:avLst/>
              <a:gdLst/>
              <a:ahLst/>
              <a:cxnLst/>
              <a:rect l="l" t="t" r="r" b="b"/>
              <a:pathLst>
                <a:path w="1186179" h="593725">
                  <a:moveTo>
                    <a:pt x="1115013" y="564851"/>
                  </a:moveTo>
                  <a:lnTo>
                    <a:pt x="1100963" y="593217"/>
                  </a:lnTo>
                  <a:lnTo>
                    <a:pt x="1186052" y="592963"/>
                  </a:lnTo>
                  <a:lnTo>
                    <a:pt x="1169078" y="570484"/>
                  </a:lnTo>
                  <a:lnTo>
                    <a:pt x="1126363" y="570484"/>
                  </a:lnTo>
                  <a:lnTo>
                    <a:pt x="1115013" y="564851"/>
                  </a:lnTo>
                  <a:close/>
                </a:path>
                <a:path w="1186179" h="593725">
                  <a:moveTo>
                    <a:pt x="1120685" y="553400"/>
                  </a:moveTo>
                  <a:lnTo>
                    <a:pt x="1115013" y="564851"/>
                  </a:lnTo>
                  <a:lnTo>
                    <a:pt x="1126363" y="570484"/>
                  </a:lnTo>
                  <a:lnTo>
                    <a:pt x="1132077" y="559054"/>
                  </a:lnTo>
                  <a:lnTo>
                    <a:pt x="1120685" y="553400"/>
                  </a:lnTo>
                  <a:close/>
                </a:path>
                <a:path w="1186179" h="593725">
                  <a:moveTo>
                    <a:pt x="1134744" y="525018"/>
                  </a:moveTo>
                  <a:lnTo>
                    <a:pt x="1120685" y="553400"/>
                  </a:lnTo>
                  <a:lnTo>
                    <a:pt x="1132077" y="559054"/>
                  </a:lnTo>
                  <a:lnTo>
                    <a:pt x="1126363" y="570484"/>
                  </a:lnTo>
                  <a:lnTo>
                    <a:pt x="1169078" y="570484"/>
                  </a:lnTo>
                  <a:lnTo>
                    <a:pt x="1134744" y="525018"/>
                  </a:lnTo>
                  <a:close/>
                </a:path>
                <a:path w="1186179" h="593725">
                  <a:moveTo>
                    <a:pt x="5587" y="0"/>
                  </a:moveTo>
                  <a:lnTo>
                    <a:pt x="0" y="11430"/>
                  </a:lnTo>
                  <a:lnTo>
                    <a:pt x="1115013" y="564851"/>
                  </a:lnTo>
                  <a:lnTo>
                    <a:pt x="1120685" y="553400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32532" y="531875"/>
              <a:ext cx="2139950" cy="6314440"/>
            </a:xfrm>
            <a:custGeom>
              <a:avLst/>
              <a:gdLst/>
              <a:ahLst/>
              <a:cxnLst/>
              <a:rect l="l" t="t" r="r" b="b"/>
              <a:pathLst>
                <a:path w="2139950" h="6314440">
                  <a:moveTo>
                    <a:pt x="0" y="6313932"/>
                  </a:moveTo>
                  <a:lnTo>
                    <a:pt x="2139696" y="6313932"/>
                  </a:lnTo>
                  <a:lnTo>
                    <a:pt x="2139696" y="0"/>
                  </a:lnTo>
                  <a:lnTo>
                    <a:pt x="0" y="0"/>
                  </a:lnTo>
                  <a:lnTo>
                    <a:pt x="0" y="63139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63234" y="1063244"/>
            <a:ext cx="158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Health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Activities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13450" marR="25400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6014720" algn="l"/>
              </a:tabLst>
            </a:pPr>
            <a:r>
              <a:rPr dirty="0"/>
              <a:t>Recognizing the importance of play and </a:t>
            </a:r>
            <a:r>
              <a:rPr spc="-5" dirty="0"/>
              <a:t>fun, </a:t>
            </a:r>
            <a:r>
              <a:rPr dirty="0"/>
              <a:t>we organise </a:t>
            </a:r>
            <a:r>
              <a:rPr spc="-5" dirty="0"/>
              <a:t>annual </a:t>
            </a:r>
            <a:r>
              <a:rPr dirty="0"/>
              <a:t>outdoor activities </a:t>
            </a:r>
            <a:r>
              <a:rPr spc="-5" dirty="0"/>
              <a:t>for </a:t>
            </a:r>
            <a:r>
              <a:rPr dirty="0"/>
              <a:t>some of our </a:t>
            </a:r>
            <a:r>
              <a:rPr spc="5" dirty="0"/>
              <a:t> </a:t>
            </a:r>
            <a:r>
              <a:rPr dirty="0"/>
              <a:t>patients with chronic health </a:t>
            </a:r>
            <a:r>
              <a:rPr spc="-5" dirty="0"/>
              <a:t>conditions and </a:t>
            </a:r>
            <a:r>
              <a:rPr dirty="0"/>
              <a:t>their parents. These activities </a:t>
            </a:r>
            <a:r>
              <a:rPr spc="-5" dirty="0"/>
              <a:t>include </a:t>
            </a:r>
            <a:r>
              <a:rPr dirty="0"/>
              <a:t>visits to theme </a:t>
            </a:r>
            <a:r>
              <a:rPr spc="5" dirty="0"/>
              <a:t> </a:t>
            </a:r>
            <a:r>
              <a:rPr dirty="0"/>
              <a:t>parks, government departments and </a:t>
            </a:r>
            <a:r>
              <a:rPr spc="-5" dirty="0"/>
              <a:t>business organisations (e.g. </a:t>
            </a:r>
            <a:r>
              <a:rPr dirty="0"/>
              <a:t>Correctional </a:t>
            </a:r>
            <a:r>
              <a:rPr spc="-5" dirty="0"/>
              <a:t>Services </a:t>
            </a:r>
            <a:r>
              <a:rPr dirty="0"/>
              <a:t>Department, </a:t>
            </a:r>
            <a:r>
              <a:rPr spc="5" dirty="0"/>
              <a:t> </a:t>
            </a:r>
            <a:r>
              <a:rPr dirty="0"/>
              <a:t>Government </a:t>
            </a:r>
            <a:r>
              <a:rPr spc="-5" dirty="0"/>
              <a:t>Flying Service </a:t>
            </a:r>
            <a:r>
              <a:rPr dirty="0"/>
              <a:t>Headquarters, Hong Kong </a:t>
            </a:r>
            <a:r>
              <a:rPr spc="-5" dirty="0"/>
              <a:t>Observatory, </a:t>
            </a:r>
            <a:r>
              <a:rPr dirty="0"/>
              <a:t>Hong Kong Wetland Park). </a:t>
            </a:r>
            <a:r>
              <a:rPr spc="5" dirty="0"/>
              <a:t> </a:t>
            </a:r>
            <a:r>
              <a:rPr spc="-5" dirty="0"/>
              <a:t>Through</a:t>
            </a:r>
            <a:r>
              <a:rPr spc="-30" dirty="0"/>
              <a:t> </a:t>
            </a:r>
            <a:r>
              <a:rPr dirty="0"/>
              <a:t>these</a:t>
            </a:r>
            <a:r>
              <a:rPr spc="-20" dirty="0"/>
              <a:t> </a:t>
            </a:r>
            <a:r>
              <a:rPr dirty="0"/>
              <a:t>activities,</a:t>
            </a:r>
            <a:r>
              <a:rPr spc="-35" dirty="0"/>
              <a:t> </a:t>
            </a:r>
            <a:r>
              <a:rPr dirty="0"/>
              <a:t>children</a:t>
            </a:r>
            <a:r>
              <a:rPr spc="-15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chronic</a:t>
            </a:r>
            <a:r>
              <a:rPr spc="-35" dirty="0"/>
              <a:t> </a:t>
            </a:r>
            <a:r>
              <a:rPr dirty="0"/>
              <a:t>disease</a:t>
            </a:r>
            <a:r>
              <a:rPr spc="-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dirty="0"/>
              <a:t>parents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encouraged</a:t>
            </a:r>
            <a:r>
              <a:rPr spc="-3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engage</a:t>
            </a:r>
            <a:r>
              <a:rPr spc="-20" dirty="0"/>
              <a:t> </a:t>
            </a:r>
            <a:r>
              <a:rPr dirty="0"/>
              <a:t>in </a:t>
            </a:r>
            <a:r>
              <a:rPr spc="-235" dirty="0"/>
              <a:t> </a:t>
            </a:r>
            <a:r>
              <a:rPr dirty="0"/>
              <a:t>regular</a:t>
            </a:r>
            <a:r>
              <a:rPr spc="-20" dirty="0"/>
              <a:t> </a:t>
            </a:r>
            <a:r>
              <a:rPr dirty="0"/>
              <a:t>outdoor</a:t>
            </a:r>
            <a:r>
              <a:rPr spc="-35" dirty="0"/>
              <a:t> </a:t>
            </a:r>
            <a:r>
              <a:rPr dirty="0"/>
              <a:t>activities.</a:t>
            </a:r>
          </a:p>
          <a:p>
            <a:pPr marL="5828665"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050"/>
          </a:p>
          <a:p>
            <a:pPr marL="6013450" indent="-172720">
              <a:lnSpc>
                <a:spcPct val="100000"/>
              </a:lnSpc>
              <a:buFont typeface="Arial MT"/>
              <a:buChar char="•"/>
              <a:tabLst>
                <a:tab pos="6014720" algn="l"/>
              </a:tabLst>
            </a:pPr>
            <a:r>
              <a:rPr dirty="0"/>
              <a:t>A Preterm</a:t>
            </a:r>
            <a:r>
              <a:rPr spc="-25" dirty="0"/>
              <a:t> </a:t>
            </a:r>
            <a:r>
              <a:rPr dirty="0"/>
              <a:t>Babies</a:t>
            </a:r>
            <a:r>
              <a:rPr spc="-5" dirty="0"/>
              <a:t> Support</a:t>
            </a:r>
            <a:r>
              <a:rPr spc="-30" dirty="0"/>
              <a:t> </a:t>
            </a:r>
            <a:r>
              <a:rPr dirty="0"/>
              <a:t>Group was</a:t>
            </a:r>
            <a:r>
              <a:rPr spc="-20" dirty="0"/>
              <a:t> </a:t>
            </a:r>
            <a:r>
              <a:rPr spc="-5" dirty="0"/>
              <a:t>set</a:t>
            </a:r>
            <a:r>
              <a:rPr spc="-15" dirty="0"/>
              <a:t> </a:t>
            </a:r>
            <a:r>
              <a:rPr spc="-5" dirty="0"/>
              <a:t>up</a:t>
            </a:r>
            <a:r>
              <a:rPr dirty="0"/>
              <a:t> in 2014</a:t>
            </a:r>
            <a:r>
              <a:rPr spc="-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15" dirty="0"/>
              <a:t> </a:t>
            </a:r>
            <a:r>
              <a:rPr spc="-5" dirty="0"/>
              <a:t>support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assistance</a:t>
            </a:r>
            <a:r>
              <a:rPr spc="-2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parents</a:t>
            </a:r>
            <a:r>
              <a:rPr spc="-20" dirty="0"/>
              <a:t> </a:t>
            </a:r>
            <a:r>
              <a:rPr dirty="0"/>
              <a:t>of</a:t>
            </a:r>
          </a:p>
          <a:p>
            <a:pPr marL="6013450">
              <a:lnSpc>
                <a:spcPct val="100000"/>
              </a:lnSpc>
            </a:pPr>
            <a:r>
              <a:rPr dirty="0"/>
              <a:t>preterm</a:t>
            </a:r>
            <a:r>
              <a:rPr spc="-15" dirty="0"/>
              <a:t> </a:t>
            </a:r>
            <a:r>
              <a:rPr spc="-5" dirty="0"/>
              <a:t>infants,</a:t>
            </a:r>
            <a:r>
              <a:rPr spc="-15" dirty="0"/>
              <a:t> </a:t>
            </a:r>
            <a:r>
              <a:rPr spc="-5" dirty="0"/>
              <a:t>enabling </a:t>
            </a:r>
            <a:r>
              <a:rPr dirty="0"/>
              <a:t>them</a:t>
            </a:r>
            <a:r>
              <a:rPr spc="-2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overcome</a:t>
            </a:r>
            <a:r>
              <a:rPr spc="-25" dirty="0"/>
              <a:t> </a:t>
            </a:r>
            <a:r>
              <a:rPr spc="-5" dirty="0"/>
              <a:t>difficulties</a:t>
            </a:r>
            <a:r>
              <a:rPr spc="-25" dirty="0"/>
              <a:t> </a:t>
            </a:r>
            <a:r>
              <a:rPr dirty="0"/>
              <a:t>in the course</a:t>
            </a:r>
            <a:r>
              <a:rPr spc="-2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looking</a:t>
            </a:r>
            <a:r>
              <a:rPr spc="-30" dirty="0"/>
              <a:t> </a:t>
            </a:r>
            <a:r>
              <a:rPr dirty="0"/>
              <a:t>after their</a:t>
            </a:r>
            <a:r>
              <a:rPr spc="-5" dirty="0"/>
              <a:t> </a:t>
            </a:r>
            <a:r>
              <a:rPr dirty="0"/>
              <a:t>newborns.</a:t>
            </a:r>
          </a:p>
          <a:p>
            <a:pPr marL="5828665">
              <a:lnSpc>
                <a:spcPct val="100000"/>
              </a:lnSpc>
              <a:spcBef>
                <a:spcPts val="40"/>
              </a:spcBef>
            </a:pPr>
            <a:endParaRPr sz="1050"/>
          </a:p>
          <a:p>
            <a:pPr marL="6013450" marR="47625" indent="-172720">
              <a:lnSpc>
                <a:spcPct val="100000"/>
              </a:lnSpc>
              <a:buFont typeface="Arial MT"/>
              <a:buChar char="•"/>
              <a:tabLst>
                <a:tab pos="6014720" algn="l"/>
              </a:tabLst>
            </a:pPr>
            <a:r>
              <a:rPr spc="-5" dirty="0"/>
              <a:t>Obesity </a:t>
            </a:r>
            <a:r>
              <a:rPr dirty="0"/>
              <a:t>programs and </a:t>
            </a:r>
            <a:r>
              <a:rPr spc="-5" dirty="0"/>
              <a:t>activities for </a:t>
            </a:r>
            <a:r>
              <a:rPr dirty="0"/>
              <a:t>children and adolescents </a:t>
            </a:r>
            <a:r>
              <a:rPr spc="-5" dirty="0"/>
              <a:t>since </a:t>
            </a:r>
            <a:r>
              <a:rPr dirty="0"/>
              <a:t>1995. A well-received cooking </a:t>
            </a:r>
            <a:r>
              <a:rPr spc="5" dirty="0"/>
              <a:t> </a:t>
            </a:r>
            <a:r>
              <a:rPr dirty="0"/>
              <a:t>class </a:t>
            </a:r>
            <a:r>
              <a:rPr spc="-5" dirty="0"/>
              <a:t>for </a:t>
            </a:r>
            <a:r>
              <a:rPr dirty="0"/>
              <a:t>obese adolescents was organized in 2008. In </a:t>
            </a:r>
            <a:r>
              <a:rPr spc="-5" dirty="0"/>
              <a:t>collaboration </a:t>
            </a:r>
            <a:r>
              <a:rPr dirty="0"/>
              <a:t>with Baptist University and </a:t>
            </a:r>
            <a:r>
              <a:rPr spc="5" dirty="0"/>
              <a:t> </a:t>
            </a:r>
            <a:r>
              <a:rPr spc="-5" dirty="0"/>
              <a:t>supported by Tung </a:t>
            </a:r>
            <a:r>
              <a:rPr dirty="0"/>
              <a:t>Wah Group of </a:t>
            </a:r>
            <a:r>
              <a:rPr spc="-5" dirty="0"/>
              <a:t>Hospitals </a:t>
            </a:r>
            <a:r>
              <a:rPr dirty="0"/>
              <a:t>(TWGHs) </a:t>
            </a:r>
            <a:r>
              <a:rPr spc="-5" dirty="0"/>
              <a:t>running successful </a:t>
            </a:r>
            <a:r>
              <a:rPr dirty="0"/>
              <a:t>Marathon </a:t>
            </a:r>
            <a:r>
              <a:rPr spc="-5" dirty="0"/>
              <a:t>training </a:t>
            </a:r>
            <a:r>
              <a:rPr dirty="0"/>
              <a:t>programs </a:t>
            </a:r>
            <a:r>
              <a:rPr spc="-235" dirty="0"/>
              <a:t> </a:t>
            </a:r>
            <a:r>
              <a:rPr spc="-5" dirty="0"/>
              <a:t>for </a:t>
            </a:r>
            <a:r>
              <a:rPr dirty="0"/>
              <a:t>obese adolescents </a:t>
            </a:r>
            <a:r>
              <a:rPr spc="-5" dirty="0"/>
              <a:t>since </a:t>
            </a:r>
            <a:r>
              <a:rPr dirty="0"/>
              <a:t>2014. We aim to help </a:t>
            </a:r>
            <a:r>
              <a:rPr spc="-5" dirty="0"/>
              <a:t>children </a:t>
            </a:r>
            <a:r>
              <a:rPr dirty="0"/>
              <a:t>make life-long changes in their </a:t>
            </a:r>
            <a:r>
              <a:rPr spc="-5" dirty="0"/>
              <a:t>habit </a:t>
            </a:r>
            <a:r>
              <a:rPr dirty="0"/>
              <a:t>to </a:t>
            </a:r>
            <a:r>
              <a:rPr spc="5" dirty="0"/>
              <a:t> </a:t>
            </a:r>
            <a:r>
              <a:rPr dirty="0"/>
              <a:t>avoid</a:t>
            </a:r>
            <a:r>
              <a:rPr spc="-35" dirty="0"/>
              <a:t> </a:t>
            </a:r>
            <a:r>
              <a:rPr dirty="0"/>
              <a:t>long-term</a:t>
            </a:r>
            <a:r>
              <a:rPr spc="-45" dirty="0"/>
              <a:t> </a:t>
            </a:r>
            <a:r>
              <a:rPr dirty="0"/>
              <a:t>morbidity</a:t>
            </a:r>
            <a:r>
              <a:rPr spc="-30" dirty="0"/>
              <a:t> </a:t>
            </a:r>
            <a:r>
              <a:rPr dirty="0"/>
              <a:t>associated</a:t>
            </a:r>
            <a:r>
              <a:rPr spc="-5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obesity.</a:t>
            </a:r>
          </a:p>
          <a:p>
            <a:pPr marL="5828665"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050"/>
          </a:p>
          <a:p>
            <a:pPr marL="6013450" marR="34290" indent="-172720">
              <a:lnSpc>
                <a:spcPct val="100000"/>
              </a:lnSpc>
              <a:buFont typeface="Arial MT"/>
              <a:buChar char="•"/>
              <a:tabLst>
                <a:tab pos="6014720" algn="l"/>
              </a:tabLst>
            </a:pPr>
            <a:r>
              <a:rPr dirty="0"/>
              <a:t>Health talks </a:t>
            </a:r>
            <a:r>
              <a:rPr spc="-5" dirty="0"/>
              <a:t>and </a:t>
            </a:r>
            <a:r>
              <a:rPr dirty="0"/>
              <a:t>workshop to parents of children with Attention Deficit </a:t>
            </a:r>
            <a:r>
              <a:rPr spc="-5" dirty="0"/>
              <a:t>and </a:t>
            </a:r>
            <a:r>
              <a:rPr dirty="0"/>
              <a:t>Hyperactivity Disorder </a:t>
            </a:r>
            <a:r>
              <a:rPr spc="5" dirty="0"/>
              <a:t> </a:t>
            </a:r>
            <a:r>
              <a:rPr spc="-5" dirty="0"/>
              <a:t>(ADHD) </a:t>
            </a:r>
            <a:r>
              <a:rPr dirty="0"/>
              <a:t>have</a:t>
            </a:r>
            <a:r>
              <a:rPr spc="-5" dirty="0"/>
              <a:t> </a:t>
            </a:r>
            <a:r>
              <a:rPr dirty="0"/>
              <a:t>been</a:t>
            </a:r>
            <a:r>
              <a:rPr spc="-10" dirty="0"/>
              <a:t> </a:t>
            </a:r>
            <a:r>
              <a:rPr dirty="0"/>
              <a:t>conducted</a:t>
            </a:r>
            <a:r>
              <a:rPr spc="-35" dirty="0"/>
              <a:t> </a:t>
            </a:r>
            <a:r>
              <a:rPr dirty="0"/>
              <a:t>jointly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clinical</a:t>
            </a:r>
            <a:r>
              <a:rPr spc="-20" dirty="0"/>
              <a:t> </a:t>
            </a:r>
            <a:r>
              <a:rPr spc="-5" dirty="0"/>
              <a:t>psychologist</a:t>
            </a:r>
            <a:r>
              <a:rPr spc="-4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better</a:t>
            </a:r>
            <a:r>
              <a:rPr spc="-20" dirty="0"/>
              <a:t> </a:t>
            </a:r>
            <a:r>
              <a:rPr spc="-5" dirty="0"/>
              <a:t>understanding</a:t>
            </a:r>
            <a:r>
              <a:rPr spc="-3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 </a:t>
            </a:r>
            <a:r>
              <a:rPr spc="-235" dirty="0"/>
              <a:t> </a:t>
            </a:r>
            <a:r>
              <a:rPr dirty="0"/>
              <a:t>condition</a:t>
            </a:r>
            <a:r>
              <a:rPr spc="-4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approach</a:t>
            </a:r>
            <a:r>
              <a:rPr spc="-25" dirty="0"/>
              <a:t> </a:t>
            </a:r>
            <a:r>
              <a:rPr dirty="0"/>
              <a:t>in</a:t>
            </a:r>
            <a:r>
              <a:rPr spc="-5" dirty="0"/>
              <a:t> behavioral</a:t>
            </a:r>
            <a:r>
              <a:rPr spc="-40" dirty="0"/>
              <a:t> </a:t>
            </a:r>
            <a:r>
              <a:rPr spc="-5" dirty="0"/>
              <a:t>training.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039992" y="545973"/>
            <a:ext cx="5351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相放最下、盡細、不要看到參加者</a:t>
            </a:r>
            <a:endParaRPr sz="2800">
              <a:latin typeface="PMingLiU-ExtB"/>
              <a:cs typeface="PMingLiU-ExtB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FBD34F-B3D2-4810-8487-7103232DD23B}"/>
              </a:ext>
            </a:extLst>
          </p:cNvPr>
          <p:cNvSpPr txBox="1"/>
          <p:nvPr/>
        </p:nvSpPr>
        <p:spPr>
          <a:xfrm>
            <a:off x="6543674" y="5983602"/>
            <a:ext cx="435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Slideshow</a:t>
            </a:r>
            <a:r>
              <a:rPr lang="zh-TW" altLang="en-US" dirty="0">
                <a:highlight>
                  <a:srgbClr val="FFFF00"/>
                </a:highlight>
              </a:rPr>
              <a:t>功能是整個網站統一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不能個別去除</a:t>
            </a:r>
            <a:endParaRPr lang="zh-HK" alt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25" y="1265007"/>
            <a:ext cx="4992507" cy="33069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0174" y="5179263"/>
            <a:ext cx="44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2586" y="297393"/>
            <a:ext cx="3793490" cy="6381750"/>
            <a:chOff x="1012586" y="297393"/>
            <a:chExt cx="3793490" cy="6381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480" y="297393"/>
              <a:ext cx="3769552" cy="2636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586" y="2971799"/>
              <a:ext cx="3675312" cy="370716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408420" y="1717420"/>
            <a:ext cx="4026535" cy="4395470"/>
            <a:chOff x="6408420" y="1717420"/>
            <a:chExt cx="4026535" cy="43954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8420" y="2235707"/>
              <a:ext cx="4026408" cy="38770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98943" y="1717420"/>
              <a:ext cx="310515" cy="517525"/>
            </a:xfrm>
            <a:custGeom>
              <a:avLst/>
              <a:gdLst/>
              <a:ahLst/>
              <a:cxnLst/>
              <a:rect l="l" t="t" r="r" b="b"/>
              <a:pathLst>
                <a:path w="310515" h="517525">
                  <a:moveTo>
                    <a:pt x="265914" y="455118"/>
                  </a:moveTo>
                  <a:lnTo>
                    <a:pt x="238632" y="471296"/>
                  </a:lnTo>
                  <a:lnTo>
                    <a:pt x="310260" y="517398"/>
                  </a:lnTo>
                  <a:lnTo>
                    <a:pt x="306579" y="466089"/>
                  </a:lnTo>
                  <a:lnTo>
                    <a:pt x="272414" y="466089"/>
                  </a:lnTo>
                  <a:lnTo>
                    <a:pt x="265914" y="455118"/>
                  </a:lnTo>
                  <a:close/>
                </a:path>
                <a:path w="310515" h="517525">
                  <a:moveTo>
                    <a:pt x="276834" y="448642"/>
                  </a:moveTo>
                  <a:lnTo>
                    <a:pt x="265914" y="455118"/>
                  </a:lnTo>
                  <a:lnTo>
                    <a:pt x="272414" y="466089"/>
                  </a:lnTo>
                  <a:lnTo>
                    <a:pt x="283336" y="459613"/>
                  </a:lnTo>
                  <a:lnTo>
                    <a:pt x="276834" y="448642"/>
                  </a:lnTo>
                  <a:close/>
                </a:path>
                <a:path w="310515" h="517525">
                  <a:moveTo>
                    <a:pt x="304164" y="432434"/>
                  </a:moveTo>
                  <a:lnTo>
                    <a:pt x="276834" y="448642"/>
                  </a:lnTo>
                  <a:lnTo>
                    <a:pt x="283336" y="459613"/>
                  </a:lnTo>
                  <a:lnTo>
                    <a:pt x="272414" y="466089"/>
                  </a:lnTo>
                  <a:lnTo>
                    <a:pt x="306579" y="466089"/>
                  </a:lnTo>
                  <a:lnTo>
                    <a:pt x="304164" y="432434"/>
                  </a:lnTo>
                  <a:close/>
                </a:path>
                <a:path w="310515" h="517525">
                  <a:moveTo>
                    <a:pt x="10922" y="0"/>
                  </a:moveTo>
                  <a:lnTo>
                    <a:pt x="0" y="6350"/>
                  </a:lnTo>
                  <a:lnTo>
                    <a:pt x="265914" y="455118"/>
                  </a:lnTo>
                  <a:lnTo>
                    <a:pt x="276834" y="448642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1165" y="1211325"/>
            <a:ext cx="2874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不要</a:t>
            </a:r>
            <a:r>
              <a:rPr sz="2800" spc="-10" dirty="0">
                <a:solidFill>
                  <a:srgbClr val="4471C4"/>
                </a:solidFill>
              </a:rPr>
              <a:t>sli</a:t>
            </a:r>
            <a:r>
              <a:rPr sz="2800" spc="-15" dirty="0">
                <a:solidFill>
                  <a:srgbClr val="4471C4"/>
                </a:solidFill>
              </a:rPr>
              <a:t>d</a:t>
            </a:r>
            <a:r>
              <a:rPr sz="2800" spc="-5" dirty="0">
                <a:solidFill>
                  <a:srgbClr val="4471C4"/>
                </a:solidFill>
              </a:rPr>
              <a:t>esho</a:t>
            </a:r>
            <a:r>
              <a:rPr sz="2800" spc="-30" dirty="0">
                <a:solidFill>
                  <a:srgbClr val="4471C4"/>
                </a:solidFill>
              </a:rPr>
              <a:t>w</a:t>
            </a: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功能</a:t>
            </a:r>
            <a:endParaRPr sz="2800">
              <a:latin typeface="PMingLiU-ExtB"/>
              <a:cs typeface="PMingLiU-Ext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C0AFF0-577A-4E1E-9237-C92889FF179A}"/>
              </a:ext>
            </a:extLst>
          </p:cNvPr>
          <p:cNvSpPr txBox="1"/>
          <p:nvPr/>
        </p:nvSpPr>
        <p:spPr>
          <a:xfrm>
            <a:off x="6543674" y="241448"/>
            <a:ext cx="435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Slideshow</a:t>
            </a:r>
            <a:r>
              <a:rPr lang="zh-TW" altLang="en-US" dirty="0">
                <a:highlight>
                  <a:srgbClr val="FFFF00"/>
                </a:highlight>
              </a:rPr>
              <a:t>功能是整個網站統一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不能個別去除</a:t>
            </a:r>
            <a:endParaRPr lang="zh-HK" alt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707" y="31750"/>
            <a:ext cx="402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confirm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cover</a:t>
            </a:r>
            <a:r>
              <a:rPr sz="2400" spc="-10" dirty="0">
                <a:latin typeface="Calibri"/>
                <a:cs typeface="Calibri"/>
              </a:rPr>
              <a:t> picture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15" dirty="0"/>
              <a:t>Information</a:t>
            </a:r>
            <a:r>
              <a:rPr spc="-25" dirty="0"/>
              <a:t> </a:t>
            </a:r>
            <a:r>
              <a:rPr spc="-5" dirty="0"/>
              <a:t>Leaflets.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6283" y="3529329"/>
            <a:ext cx="4499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spc="-15" dirty="0">
                <a:latin typeface="Calibri"/>
                <a:cs typeface="Calibri"/>
              </a:rPr>
              <a:t>many </a:t>
            </a:r>
            <a:r>
              <a:rPr sz="2400" spc="-5" dirty="0">
                <a:latin typeface="Calibri"/>
                <a:cs typeface="Calibri"/>
              </a:rPr>
              <a:t>language </a:t>
            </a:r>
            <a:r>
              <a:rPr sz="2400" spc="-10" dirty="0">
                <a:latin typeface="Calibri"/>
                <a:cs typeface="Calibri"/>
              </a:rPr>
              <a:t>version </a:t>
            </a:r>
            <a:r>
              <a:rPr sz="2400" dirty="0">
                <a:latin typeface="Calibri"/>
                <a:cs typeface="Calibri"/>
              </a:rPr>
              <a:t>will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leaflet(s)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video(s)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provide?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Eng/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283" y="4262069"/>
            <a:ext cx="821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MingLiU-ExtB"/>
                <a:cs typeface="PMingLiU-ExtB"/>
              </a:rPr>
              <a:t>繁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PMingLiU-ExtB"/>
                <a:cs typeface="PMingLiU-ExtB"/>
              </a:rPr>
              <a:t>簡</a:t>
            </a:r>
            <a:endParaRPr sz="2400">
              <a:latin typeface="PMingLiU-ExtB"/>
              <a:cs typeface="PMingLiU-Ext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0198" y="1169923"/>
            <a:ext cx="4208780" cy="167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Leaflets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Microsoft YaHei UI"/>
                <a:cs typeface="Microsoft YaHei UI"/>
              </a:rPr>
              <a:t>改用這</a:t>
            </a:r>
            <a:r>
              <a:rPr sz="1800" b="1" dirty="0">
                <a:latin typeface="Microsoft YaHei UI"/>
                <a:cs typeface="Microsoft YaHei UI"/>
              </a:rPr>
              <a:t>些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970915">
              <a:lnSpc>
                <a:spcPts val="2160"/>
              </a:lnSpc>
              <a:spcBef>
                <a:spcPts val="65"/>
              </a:spcBef>
            </a:pPr>
            <a:r>
              <a:rPr sz="1800" spc="-10" dirty="0">
                <a:latin typeface="Calibri"/>
                <a:cs typeface="Calibri"/>
              </a:rPr>
              <a:t>Eczema-Childhood </a:t>
            </a:r>
            <a:r>
              <a:rPr sz="1800" spc="-5" dirty="0">
                <a:latin typeface="Calibri"/>
                <a:cs typeface="Calibri"/>
              </a:rPr>
              <a:t>Eczema_EN.pdf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Eczema-Childhood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Eczema_CN.pdf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HA_Care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Your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Child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Fever_EN_V3.pdf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HA_Care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Your</a:t>
            </a:r>
            <a:r>
              <a:rPr sz="1800" spc="-5" dirty="0">
                <a:latin typeface="Calibri"/>
                <a:cs typeface="Calibri"/>
              </a:rPr>
              <a:t> Child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Fever_CN_V3.pdf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1856" y="787908"/>
            <a:ext cx="5460365" cy="2659380"/>
            <a:chOff x="371856" y="787908"/>
            <a:chExt cx="5460365" cy="26593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56" y="787908"/>
              <a:ext cx="4517136" cy="26593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92096" y="1625853"/>
              <a:ext cx="3540125" cy="909955"/>
            </a:xfrm>
            <a:custGeom>
              <a:avLst/>
              <a:gdLst/>
              <a:ahLst/>
              <a:cxnLst/>
              <a:rect l="l" t="t" r="r" b="b"/>
              <a:pathLst>
                <a:path w="3540125" h="909955">
                  <a:moveTo>
                    <a:pt x="3538855" y="12700"/>
                  </a:moveTo>
                  <a:lnTo>
                    <a:pt x="3538601" y="0"/>
                  </a:lnTo>
                  <a:lnTo>
                    <a:pt x="1938375" y="36804"/>
                  </a:lnTo>
                  <a:lnTo>
                    <a:pt x="1937639" y="4953"/>
                  </a:lnTo>
                  <a:lnTo>
                    <a:pt x="1862328" y="44831"/>
                  </a:lnTo>
                  <a:lnTo>
                    <a:pt x="1939417" y="81153"/>
                  </a:lnTo>
                  <a:lnTo>
                    <a:pt x="1938680" y="49784"/>
                  </a:lnTo>
                  <a:lnTo>
                    <a:pt x="1938667" y="49491"/>
                  </a:lnTo>
                  <a:lnTo>
                    <a:pt x="3538855" y="12700"/>
                  </a:lnTo>
                  <a:close/>
                </a:path>
                <a:path w="3540125" h="909955">
                  <a:moveTo>
                    <a:pt x="3539744" y="897001"/>
                  </a:moveTo>
                  <a:lnTo>
                    <a:pt x="76428" y="494995"/>
                  </a:lnTo>
                  <a:lnTo>
                    <a:pt x="76593" y="493522"/>
                  </a:lnTo>
                  <a:lnTo>
                    <a:pt x="80137" y="463423"/>
                  </a:lnTo>
                  <a:lnTo>
                    <a:pt x="0" y="492506"/>
                  </a:lnTo>
                  <a:lnTo>
                    <a:pt x="71247" y="539115"/>
                  </a:lnTo>
                  <a:lnTo>
                    <a:pt x="74942" y="507568"/>
                  </a:lnTo>
                  <a:lnTo>
                    <a:pt x="3538347" y="909701"/>
                  </a:lnTo>
                  <a:lnTo>
                    <a:pt x="3539744" y="89700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6742" y="4295647"/>
            <a:ext cx="1727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只有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EN,</a:t>
            </a:r>
            <a:r>
              <a:rPr sz="2800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CN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707" y="4976621"/>
            <a:ext cx="491363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leaflets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video,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found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language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version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15" dirty="0">
                <a:latin typeface="Calibri"/>
                <a:cs typeface="Calibri"/>
              </a:rPr>
              <a:t>(</a:t>
            </a:r>
            <a:r>
              <a:rPr sz="1200" dirty="0">
                <a:latin typeface="PMingLiU-ExtB"/>
                <a:cs typeface="PMingLiU-ExtB"/>
              </a:rPr>
              <a:t>繁</a:t>
            </a:r>
            <a:r>
              <a:rPr sz="1200" dirty="0">
                <a:latin typeface="Calibri"/>
                <a:cs typeface="Calibri"/>
              </a:rPr>
              <a:t>)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now.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Should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shown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allowed to download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corresponding language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show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single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language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version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language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pages?</a:t>
            </a:r>
            <a:endParaRPr sz="1200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example,</a:t>
            </a:r>
            <a:endParaRPr sz="1200" dirty="0">
              <a:latin typeface="Calibri"/>
              <a:cs typeface="Calibri"/>
            </a:endParaRPr>
          </a:p>
          <a:p>
            <a:pPr marL="355600" marR="194310" indent="-342900">
              <a:lnSpc>
                <a:spcPct val="100000"/>
              </a:lnSpc>
              <a:buFont typeface="Calibri"/>
              <a:buAutoNum type="alphaUcPeriod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srgbClr val="4471C4"/>
                </a:solidFill>
                <a:latin typeface="PMingLiU-ExtB"/>
                <a:cs typeface="PMingLiU-ExtB"/>
              </a:rPr>
              <a:t>繁體中文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leaflets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video</a:t>
            </a:r>
            <a:r>
              <a:rPr sz="12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12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shown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only</a:t>
            </a:r>
            <a:r>
              <a:rPr sz="12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in </a:t>
            </a:r>
            <a:r>
              <a:rPr sz="1200" dirty="0">
                <a:solidFill>
                  <a:srgbClr val="4471C4"/>
                </a:solidFill>
                <a:latin typeface="PMingLiU-ExtB"/>
                <a:cs typeface="PMingLiU-ExtB"/>
              </a:rPr>
              <a:t>繁體中</a:t>
            </a:r>
            <a:r>
              <a:rPr sz="1200" spc="-10" dirty="0">
                <a:solidFill>
                  <a:srgbClr val="4471C4"/>
                </a:solidFill>
                <a:latin typeface="PMingLiU-ExtB"/>
                <a:cs typeface="PMingLiU-ExtB"/>
              </a:rPr>
              <a:t>文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page.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And hide </a:t>
            </a:r>
            <a:r>
              <a:rPr sz="1200" spc="-25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them</a:t>
            </a:r>
            <a:r>
              <a:rPr sz="1200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other</a:t>
            </a:r>
            <a:r>
              <a:rPr sz="12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language</a:t>
            </a:r>
            <a:r>
              <a:rPr sz="1200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pages</a:t>
            </a:r>
            <a:r>
              <a:rPr sz="1200" spc="5" dirty="0">
                <a:solidFill>
                  <a:srgbClr val="4471C4"/>
                </a:solidFill>
                <a:latin typeface="Calibri"/>
                <a:cs typeface="Calibri"/>
              </a:rPr>
              <a:t> (Eng/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PMingLiU-ExtB"/>
                <a:cs typeface="PMingLiU-ExtB"/>
              </a:rPr>
              <a:t>簡</a:t>
            </a:r>
            <a:r>
              <a:rPr sz="1200" spc="-5" dirty="0">
                <a:solidFill>
                  <a:srgbClr val="4471C4"/>
                </a:solidFill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AutoNum type="alphaUcPeriod"/>
              <a:tabLst>
                <a:tab pos="354965" algn="l"/>
                <a:tab pos="355600" algn="l"/>
              </a:tabLst>
            </a:pPr>
            <a:r>
              <a:rPr sz="1200" spc="-5" dirty="0">
                <a:latin typeface="PMingLiU-ExtB"/>
                <a:cs typeface="PMingLiU-ExtB"/>
              </a:rPr>
              <a:t>繁體中</a:t>
            </a:r>
            <a:r>
              <a:rPr sz="1200" dirty="0">
                <a:latin typeface="PMingLiU-ExtB"/>
                <a:cs typeface="PMingLiU-ExtB"/>
              </a:rPr>
              <a:t>文</a:t>
            </a:r>
            <a:r>
              <a:rPr sz="1200" spc="-5" dirty="0">
                <a:latin typeface="Calibri"/>
                <a:cs typeface="Calibri"/>
              </a:rPr>
              <a:t>leaflets</a:t>
            </a:r>
            <a:r>
              <a:rPr sz="1200" dirty="0">
                <a:latin typeface="Calibri"/>
                <a:cs typeface="Calibri"/>
              </a:rPr>
              <a:t> 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video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shown </a:t>
            </a:r>
            <a:r>
              <a:rPr sz="1200" dirty="0">
                <a:latin typeface="Calibri"/>
                <a:cs typeface="Calibri"/>
              </a:rPr>
              <a:t>in all</a:t>
            </a:r>
            <a:r>
              <a:rPr sz="1200" spc="-5" dirty="0">
                <a:latin typeface="Calibri"/>
                <a:cs typeface="Calibri"/>
              </a:rPr>
              <a:t> language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pages</a:t>
            </a:r>
            <a:r>
              <a:rPr sz="1200" spc="5" dirty="0">
                <a:latin typeface="Calibri"/>
                <a:cs typeface="Calibri"/>
              </a:rPr>
              <a:t> (Eng/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PMingLiU-ExtB"/>
                <a:cs typeface="PMingLiU-ExtB"/>
              </a:rPr>
              <a:t>繁</a:t>
            </a:r>
            <a:r>
              <a:rPr sz="1200" dirty="0">
                <a:latin typeface="Calibri"/>
                <a:cs typeface="Calibri"/>
              </a:rPr>
              <a:t>/ </a:t>
            </a:r>
            <a:r>
              <a:rPr sz="1200" spc="-5" dirty="0">
                <a:latin typeface="PMingLiU-ExtB"/>
                <a:cs typeface="PMingLiU-ExtB"/>
              </a:rPr>
              <a:t>簡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4121" y="403986"/>
            <a:ext cx="44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0198" y="5551728"/>
            <a:ext cx="231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38" y="1702289"/>
            <a:ext cx="3973025" cy="29047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37553" y="1301623"/>
            <a:ext cx="25133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暫時不</a:t>
            </a:r>
            <a:r>
              <a:rPr sz="2800" spc="-15" dirty="0">
                <a:solidFill>
                  <a:srgbClr val="4471C4"/>
                </a:solidFill>
                <a:latin typeface="PMingLiU-ExtB"/>
                <a:cs typeface="PMingLiU-ExtB"/>
              </a:rPr>
              <a:t>要</a:t>
            </a:r>
            <a:r>
              <a:rPr sz="2800" spc="-15" dirty="0">
                <a:solidFill>
                  <a:srgbClr val="4471C4"/>
                </a:solidFill>
              </a:rPr>
              <a:t>video, </a:t>
            </a:r>
            <a:r>
              <a:rPr sz="2800" spc="-10" dirty="0">
                <a:solidFill>
                  <a:srgbClr val="4471C4"/>
                </a:solidFill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因為還沒製作好</a:t>
            </a:r>
            <a:endParaRPr sz="2800">
              <a:latin typeface="PMingLiU-ExtB"/>
              <a:cs typeface="PMingLiU-ExtB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4974" y="1556766"/>
            <a:ext cx="2822575" cy="2653665"/>
            <a:chOff x="634974" y="1556766"/>
            <a:chExt cx="2822575" cy="2653665"/>
          </a:xfrm>
        </p:grpSpPr>
        <p:sp>
          <p:nvSpPr>
            <p:cNvPr id="6" name="object 6"/>
            <p:cNvSpPr/>
            <p:nvPr/>
          </p:nvSpPr>
          <p:spPr>
            <a:xfrm>
              <a:off x="641324" y="1563116"/>
              <a:ext cx="2809875" cy="2640965"/>
            </a:xfrm>
            <a:custGeom>
              <a:avLst/>
              <a:gdLst/>
              <a:ahLst/>
              <a:cxnLst/>
              <a:rect l="l" t="t" r="r" b="b"/>
              <a:pathLst>
                <a:path w="2809875" h="2640965">
                  <a:moveTo>
                    <a:pt x="2215032" y="0"/>
                  </a:moveTo>
                  <a:lnTo>
                    <a:pt x="1404645" y="722122"/>
                  </a:lnTo>
                  <a:lnTo>
                    <a:pt x="594207" y="0"/>
                  </a:lnTo>
                  <a:lnTo>
                    <a:pt x="0" y="667004"/>
                  </a:lnTo>
                  <a:lnTo>
                    <a:pt x="733196" y="1320292"/>
                  </a:lnTo>
                  <a:lnTo>
                    <a:pt x="0" y="1973580"/>
                  </a:lnTo>
                  <a:lnTo>
                    <a:pt x="594207" y="2640584"/>
                  </a:lnTo>
                  <a:lnTo>
                    <a:pt x="1404645" y="1918462"/>
                  </a:lnTo>
                  <a:lnTo>
                    <a:pt x="2215032" y="2640584"/>
                  </a:lnTo>
                  <a:lnTo>
                    <a:pt x="2809265" y="1973580"/>
                  </a:lnTo>
                  <a:lnTo>
                    <a:pt x="2076094" y="1320292"/>
                  </a:lnTo>
                  <a:lnTo>
                    <a:pt x="2809265" y="667004"/>
                  </a:lnTo>
                  <a:lnTo>
                    <a:pt x="22150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1324" y="1563116"/>
              <a:ext cx="2809875" cy="2640965"/>
            </a:xfrm>
            <a:custGeom>
              <a:avLst/>
              <a:gdLst/>
              <a:ahLst/>
              <a:cxnLst/>
              <a:rect l="l" t="t" r="r" b="b"/>
              <a:pathLst>
                <a:path w="2809875" h="2640965">
                  <a:moveTo>
                    <a:pt x="0" y="667004"/>
                  </a:moveTo>
                  <a:lnTo>
                    <a:pt x="594207" y="0"/>
                  </a:lnTo>
                  <a:lnTo>
                    <a:pt x="1404645" y="722122"/>
                  </a:lnTo>
                  <a:lnTo>
                    <a:pt x="2215032" y="0"/>
                  </a:lnTo>
                  <a:lnTo>
                    <a:pt x="2809265" y="667004"/>
                  </a:lnTo>
                  <a:lnTo>
                    <a:pt x="2076094" y="1320292"/>
                  </a:lnTo>
                  <a:lnTo>
                    <a:pt x="2809265" y="1973580"/>
                  </a:lnTo>
                  <a:lnTo>
                    <a:pt x="2215032" y="2640584"/>
                  </a:lnTo>
                  <a:lnTo>
                    <a:pt x="1404645" y="1918462"/>
                  </a:lnTo>
                  <a:lnTo>
                    <a:pt x="594207" y="2640584"/>
                  </a:lnTo>
                  <a:lnTo>
                    <a:pt x="0" y="1973580"/>
                  </a:lnTo>
                  <a:lnTo>
                    <a:pt x="733196" y="1320292"/>
                  </a:lnTo>
                  <a:lnTo>
                    <a:pt x="0" y="66700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65164" y="1976627"/>
            <a:ext cx="5134610" cy="2188845"/>
            <a:chOff x="6265164" y="1976627"/>
            <a:chExt cx="5134610" cy="2188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5164" y="1976627"/>
              <a:ext cx="5134355" cy="2188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43675" y="2453131"/>
              <a:ext cx="787400" cy="1325880"/>
            </a:xfrm>
            <a:custGeom>
              <a:avLst/>
              <a:gdLst/>
              <a:ahLst/>
              <a:cxnLst/>
              <a:rect l="l" t="t" r="r" b="b"/>
              <a:pathLst>
                <a:path w="787400" h="1325879">
                  <a:moveTo>
                    <a:pt x="557529" y="0"/>
                  </a:moveTo>
                  <a:lnTo>
                    <a:pt x="393573" y="359028"/>
                  </a:lnTo>
                  <a:lnTo>
                    <a:pt x="229616" y="0"/>
                  </a:lnTo>
                  <a:lnTo>
                    <a:pt x="0" y="104901"/>
                  </a:lnTo>
                  <a:lnTo>
                    <a:pt x="254889" y="662685"/>
                  </a:lnTo>
                  <a:lnTo>
                    <a:pt x="0" y="1220469"/>
                  </a:lnTo>
                  <a:lnTo>
                    <a:pt x="229616" y="1325371"/>
                  </a:lnTo>
                  <a:lnTo>
                    <a:pt x="393573" y="966342"/>
                  </a:lnTo>
                  <a:lnTo>
                    <a:pt x="557529" y="1325371"/>
                  </a:lnTo>
                  <a:lnTo>
                    <a:pt x="787146" y="1220469"/>
                  </a:lnTo>
                  <a:lnTo>
                    <a:pt x="532256" y="662685"/>
                  </a:lnTo>
                  <a:lnTo>
                    <a:pt x="787146" y="104901"/>
                  </a:lnTo>
                  <a:lnTo>
                    <a:pt x="5575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43675" y="2453131"/>
              <a:ext cx="787400" cy="1325880"/>
            </a:xfrm>
            <a:custGeom>
              <a:avLst/>
              <a:gdLst/>
              <a:ahLst/>
              <a:cxnLst/>
              <a:rect l="l" t="t" r="r" b="b"/>
              <a:pathLst>
                <a:path w="787400" h="1325879">
                  <a:moveTo>
                    <a:pt x="0" y="104901"/>
                  </a:moveTo>
                  <a:lnTo>
                    <a:pt x="229616" y="0"/>
                  </a:lnTo>
                  <a:lnTo>
                    <a:pt x="393573" y="359028"/>
                  </a:lnTo>
                  <a:lnTo>
                    <a:pt x="557529" y="0"/>
                  </a:lnTo>
                  <a:lnTo>
                    <a:pt x="787146" y="104901"/>
                  </a:lnTo>
                  <a:lnTo>
                    <a:pt x="532256" y="662685"/>
                  </a:lnTo>
                  <a:lnTo>
                    <a:pt x="787146" y="1220469"/>
                  </a:lnTo>
                  <a:lnTo>
                    <a:pt x="557529" y="1325371"/>
                  </a:lnTo>
                  <a:lnTo>
                    <a:pt x="393573" y="966342"/>
                  </a:lnTo>
                  <a:lnTo>
                    <a:pt x="229616" y="1325371"/>
                  </a:lnTo>
                  <a:lnTo>
                    <a:pt x="0" y="1220469"/>
                  </a:lnTo>
                  <a:lnTo>
                    <a:pt x="254889" y="662685"/>
                  </a:lnTo>
                  <a:lnTo>
                    <a:pt x="0" y="10490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73817" y="2505329"/>
              <a:ext cx="778510" cy="1131570"/>
            </a:xfrm>
            <a:custGeom>
              <a:avLst/>
              <a:gdLst/>
              <a:ahLst/>
              <a:cxnLst/>
              <a:rect l="l" t="t" r="r" b="b"/>
              <a:pathLst>
                <a:path w="778509" h="1131570">
                  <a:moveTo>
                    <a:pt x="557529" y="0"/>
                  </a:moveTo>
                  <a:lnTo>
                    <a:pt x="389254" y="304673"/>
                  </a:lnTo>
                  <a:lnTo>
                    <a:pt x="220979" y="0"/>
                  </a:lnTo>
                  <a:lnTo>
                    <a:pt x="0" y="122047"/>
                  </a:lnTo>
                  <a:lnTo>
                    <a:pt x="245109" y="565531"/>
                  </a:lnTo>
                  <a:lnTo>
                    <a:pt x="0" y="1009015"/>
                  </a:lnTo>
                  <a:lnTo>
                    <a:pt x="220979" y="1131062"/>
                  </a:lnTo>
                  <a:lnTo>
                    <a:pt x="389254" y="826388"/>
                  </a:lnTo>
                  <a:lnTo>
                    <a:pt x="557529" y="1131062"/>
                  </a:lnTo>
                  <a:lnTo>
                    <a:pt x="778509" y="1009015"/>
                  </a:lnTo>
                  <a:lnTo>
                    <a:pt x="533400" y="565531"/>
                  </a:lnTo>
                  <a:lnTo>
                    <a:pt x="778509" y="122047"/>
                  </a:lnTo>
                  <a:lnTo>
                    <a:pt x="5575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73817" y="2505329"/>
              <a:ext cx="778510" cy="1131570"/>
            </a:xfrm>
            <a:custGeom>
              <a:avLst/>
              <a:gdLst/>
              <a:ahLst/>
              <a:cxnLst/>
              <a:rect l="l" t="t" r="r" b="b"/>
              <a:pathLst>
                <a:path w="778509" h="1131570">
                  <a:moveTo>
                    <a:pt x="0" y="122047"/>
                  </a:moveTo>
                  <a:lnTo>
                    <a:pt x="220979" y="0"/>
                  </a:lnTo>
                  <a:lnTo>
                    <a:pt x="389254" y="304673"/>
                  </a:lnTo>
                  <a:lnTo>
                    <a:pt x="557529" y="0"/>
                  </a:lnTo>
                  <a:lnTo>
                    <a:pt x="778509" y="122047"/>
                  </a:lnTo>
                  <a:lnTo>
                    <a:pt x="533400" y="565531"/>
                  </a:lnTo>
                  <a:lnTo>
                    <a:pt x="778509" y="1009015"/>
                  </a:lnTo>
                  <a:lnTo>
                    <a:pt x="557529" y="1131062"/>
                  </a:lnTo>
                  <a:lnTo>
                    <a:pt x="389254" y="826388"/>
                  </a:lnTo>
                  <a:lnTo>
                    <a:pt x="220979" y="1131062"/>
                  </a:lnTo>
                  <a:lnTo>
                    <a:pt x="0" y="1009015"/>
                  </a:lnTo>
                  <a:lnTo>
                    <a:pt x="245109" y="565531"/>
                  </a:lnTo>
                  <a:lnTo>
                    <a:pt x="0" y="12204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99780" y="1187653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不要</a:t>
            </a:r>
            <a:endParaRPr sz="2800">
              <a:latin typeface="PMingLiU-ExtB"/>
              <a:cs typeface="PMingLiU-ExtB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91756" y="1588261"/>
            <a:ext cx="3509645" cy="2473325"/>
            <a:chOff x="7191756" y="1588261"/>
            <a:chExt cx="3509645" cy="2473325"/>
          </a:xfrm>
        </p:grpSpPr>
        <p:sp>
          <p:nvSpPr>
            <p:cNvPr id="11" name="object 11"/>
            <p:cNvSpPr/>
            <p:nvPr/>
          </p:nvSpPr>
          <p:spPr>
            <a:xfrm>
              <a:off x="7474458" y="2180081"/>
              <a:ext cx="2853055" cy="1862455"/>
            </a:xfrm>
            <a:custGeom>
              <a:avLst/>
              <a:gdLst/>
              <a:ahLst/>
              <a:cxnLst/>
              <a:rect l="l" t="t" r="r" b="b"/>
              <a:pathLst>
                <a:path w="2853054" h="1862454">
                  <a:moveTo>
                    <a:pt x="0" y="1862327"/>
                  </a:moveTo>
                  <a:lnTo>
                    <a:pt x="2852928" y="1862327"/>
                  </a:lnTo>
                  <a:lnTo>
                    <a:pt x="2852928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1756" y="1588261"/>
              <a:ext cx="3509645" cy="679450"/>
            </a:xfrm>
            <a:custGeom>
              <a:avLst/>
              <a:gdLst/>
              <a:ahLst/>
              <a:cxnLst/>
              <a:rect l="l" t="t" r="r" b="b"/>
              <a:pathLst>
                <a:path w="3509645" h="679450">
                  <a:moveTo>
                    <a:pt x="1288415" y="11430"/>
                  </a:moveTo>
                  <a:lnTo>
                    <a:pt x="1282446" y="254"/>
                  </a:lnTo>
                  <a:lnTo>
                    <a:pt x="64541" y="638149"/>
                  </a:lnTo>
                  <a:lnTo>
                    <a:pt x="49784" y="609981"/>
                  </a:lnTo>
                  <a:lnTo>
                    <a:pt x="0" y="679069"/>
                  </a:lnTo>
                  <a:lnTo>
                    <a:pt x="85217" y="677545"/>
                  </a:lnTo>
                  <a:lnTo>
                    <a:pt x="73558" y="655320"/>
                  </a:lnTo>
                  <a:lnTo>
                    <a:pt x="70459" y="649414"/>
                  </a:lnTo>
                  <a:lnTo>
                    <a:pt x="1288415" y="11430"/>
                  </a:lnTo>
                  <a:close/>
                </a:path>
                <a:path w="3509645" h="679450">
                  <a:moveTo>
                    <a:pt x="3509391" y="590931"/>
                  </a:moveTo>
                  <a:lnTo>
                    <a:pt x="3493427" y="572770"/>
                  </a:lnTo>
                  <a:lnTo>
                    <a:pt x="3453130" y="526923"/>
                  </a:lnTo>
                  <a:lnTo>
                    <a:pt x="3441179" y="556272"/>
                  </a:lnTo>
                  <a:lnTo>
                    <a:pt x="2076577" y="0"/>
                  </a:lnTo>
                  <a:lnTo>
                    <a:pt x="2071751" y="11684"/>
                  </a:lnTo>
                  <a:lnTo>
                    <a:pt x="3436404" y="567982"/>
                  </a:lnTo>
                  <a:lnTo>
                    <a:pt x="3424428" y="597408"/>
                  </a:lnTo>
                  <a:lnTo>
                    <a:pt x="3509391" y="59093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36" y="1828800"/>
            <a:ext cx="4850892" cy="248259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4227702-89E0-4520-A3B2-19766FAC9F69}"/>
              </a:ext>
            </a:extLst>
          </p:cNvPr>
          <p:cNvSpPr txBox="1"/>
          <p:nvPr/>
        </p:nvSpPr>
        <p:spPr>
          <a:xfrm>
            <a:off x="6543674" y="4623408"/>
            <a:ext cx="4352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因為此處的</a:t>
            </a:r>
            <a:r>
              <a:rPr lang="en-US" altLang="zh-TW" dirty="0">
                <a:highlight>
                  <a:srgbClr val="FFFF00"/>
                </a:highlight>
              </a:rPr>
              <a:t>banner</a:t>
            </a:r>
            <a:r>
              <a:rPr lang="zh-TW" altLang="en-US" dirty="0">
                <a:highlight>
                  <a:srgbClr val="FFFF00"/>
                </a:highlight>
              </a:rPr>
              <a:t>是有固定的尺寸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如果不要旁邊的模擬化處理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則只能拉大圖片 </a:t>
            </a:r>
            <a:r>
              <a:rPr lang="en-US" altLang="zh-TW" dirty="0">
                <a:highlight>
                  <a:srgbClr val="FFFF00"/>
                </a:highlight>
              </a:rPr>
              <a:t>(</a:t>
            </a:r>
            <a:r>
              <a:rPr lang="zh-TW" altLang="en-US" dirty="0">
                <a:highlight>
                  <a:srgbClr val="FFFF00"/>
                </a:highlight>
              </a:rPr>
              <a:t>會導致圖片被裁</a:t>
            </a:r>
            <a:r>
              <a:rPr lang="en-US" altLang="zh-TW" dirty="0">
                <a:highlight>
                  <a:srgbClr val="FFFF00"/>
                </a:highlight>
              </a:rPr>
              <a:t>) </a:t>
            </a:r>
            <a:r>
              <a:rPr lang="zh-TW" altLang="en-US" dirty="0">
                <a:highlight>
                  <a:srgbClr val="FFFF00"/>
                </a:highlight>
              </a:rPr>
              <a:t>或 左右兩旁顯示白</a:t>
            </a:r>
            <a:r>
              <a:rPr lang="en-US" altLang="zh-TW" dirty="0">
                <a:highlight>
                  <a:srgbClr val="FFFF00"/>
                </a:highlight>
              </a:rPr>
              <a:t>/</a:t>
            </a:r>
            <a:r>
              <a:rPr lang="zh-TW" altLang="en-US" dirty="0">
                <a:highlight>
                  <a:srgbClr val="FFFF00"/>
                </a:highlight>
              </a:rPr>
              <a:t>灰色的顏色以作填充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以滿足固定的尺寸比例</a:t>
            </a:r>
            <a:endParaRPr lang="zh-HK" alt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1571244"/>
            <a:ext cx="4716780" cy="16017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2893" y="3440048"/>
            <a:ext cx="44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71653"/>
            <a:ext cx="351917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ts val="2700"/>
              </a:lnSpc>
              <a:spcBef>
                <a:spcPts val="434"/>
              </a:spcBef>
            </a:pPr>
            <a:r>
              <a:rPr sz="2500" spc="-5" dirty="0">
                <a:latin typeface="Calibri"/>
                <a:cs typeface="Calibri"/>
              </a:rPr>
              <a:t>When </a:t>
            </a:r>
            <a:r>
              <a:rPr sz="2500" spc="-10" dirty="0">
                <a:latin typeface="Calibri"/>
                <a:cs typeface="Calibri"/>
              </a:rPr>
              <a:t>more </a:t>
            </a:r>
            <a:r>
              <a:rPr sz="2500" dirty="0">
                <a:latin typeface="Calibri"/>
                <a:cs typeface="Calibri"/>
              </a:rPr>
              <a:t>than </a:t>
            </a:r>
            <a:r>
              <a:rPr sz="2500" spc="-5" dirty="0">
                <a:latin typeface="Calibri"/>
                <a:cs typeface="Calibri"/>
              </a:rPr>
              <a:t>1 </a:t>
            </a:r>
            <a:r>
              <a:rPr sz="2500" spc="-10" dirty="0">
                <a:latin typeface="Calibri"/>
                <a:cs typeface="Calibri"/>
              </a:rPr>
              <a:t>photos,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layout </a:t>
            </a:r>
            <a:r>
              <a:rPr sz="2500" dirty="0">
                <a:latin typeface="Calibri"/>
                <a:cs typeface="Calibri"/>
              </a:rPr>
              <a:t>will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30" dirty="0">
                <a:latin typeface="Calibri"/>
                <a:cs typeface="Calibri"/>
              </a:rPr>
              <a:t>below.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Any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comments?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69364"/>
            <a:ext cx="5559552" cy="36499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36817" y="666749"/>
            <a:ext cx="287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不要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sl</a:t>
            </a:r>
            <a:r>
              <a:rPr sz="2800" spc="-25" dirty="0">
                <a:solidFill>
                  <a:srgbClr val="4471C4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des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ho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4471C4"/>
                </a:solidFill>
                <a:latin typeface="PMingLiU-ExtB"/>
                <a:cs typeface="PMingLiU-ExtB"/>
              </a:rPr>
              <a:t>功能</a:t>
            </a:r>
            <a:endParaRPr sz="2800" dirty="0">
              <a:latin typeface="PMingLiU-ExtB"/>
              <a:cs typeface="PMingLiU-Ext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54975" y="1173352"/>
            <a:ext cx="310515" cy="517525"/>
          </a:xfrm>
          <a:custGeom>
            <a:avLst/>
            <a:gdLst/>
            <a:ahLst/>
            <a:cxnLst/>
            <a:rect l="l" t="t" r="r" b="b"/>
            <a:pathLst>
              <a:path w="310515" h="517525">
                <a:moveTo>
                  <a:pt x="265914" y="455118"/>
                </a:moveTo>
                <a:lnTo>
                  <a:pt x="238632" y="471297"/>
                </a:lnTo>
                <a:lnTo>
                  <a:pt x="310260" y="517398"/>
                </a:lnTo>
                <a:lnTo>
                  <a:pt x="306579" y="466089"/>
                </a:lnTo>
                <a:lnTo>
                  <a:pt x="272415" y="466089"/>
                </a:lnTo>
                <a:lnTo>
                  <a:pt x="265914" y="455118"/>
                </a:lnTo>
                <a:close/>
              </a:path>
              <a:path w="310515" h="517525">
                <a:moveTo>
                  <a:pt x="276834" y="448642"/>
                </a:moveTo>
                <a:lnTo>
                  <a:pt x="265914" y="455118"/>
                </a:lnTo>
                <a:lnTo>
                  <a:pt x="272415" y="466089"/>
                </a:lnTo>
                <a:lnTo>
                  <a:pt x="283336" y="459613"/>
                </a:lnTo>
                <a:lnTo>
                  <a:pt x="276834" y="448642"/>
                </a:lnTo>
                <a:close/>
              </a:path>
              <a:path w="310515" h="517525">
                <a:moveTo>
                  <a:pt x="304165" y="432435"/>
                </a:moveTo>
                <a:lnTo>
                  <a:pt x="276834" y="448642"/>
                </a:lnTo>
                <a:lnTo>
                  <a:pt x="283336" y="459613"/>
                </a:lnTo>
                <a:lnTo>
                  <a:pt x="272415" y="466089"/>
                </a:lnTo>
                <a:lnTo>
                  <a:pt x="306579" y="466089"/>
                </a:lnTo>
                <a:lnTo>
                  <a:pt x="304165" y="432435"/>
                </a:lnTo>
                <a:close/>
              </a:path>
              <a:path w="310515" h="517525">
                <a:moveTo>
                  <a:pt x="10922" y="0"/>
                </a:moveTo>
                <a:lnTo>
                  <a:pt x="0" y="6350"/>
                </a:lnTo>
                <a:lnTo>
                  <a:pt x="265914" y="455118"/>
                </a:lnTo>
                <a:lnTo>
                  <a:pt x="276834" y="448642"/>
                </a:lnTo>
                <a:lnTo>
                  <a:pt x="1092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5797" y="4628769"/>
            <a:ext cx="1488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Layout</a:t>
            </a:r>
            <a:r>
              <a:rPr sz="2800" spc="-7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44" y="1690116"/>
            <a:ext cx="4538020" cy="26136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5A10C03-24EE-4089-B4FB-8357F88AC38D}"/>
              </a:ext>
            </a:extLst>
          </p:cNvPr>
          <p:cNvSpPr txBox="1"/>
          <p:nvPr/>
        </p:nvSpPr>
        <p:spPr>
          <a:xfrm>
            <a:off x="6543674" y="5663933"/>
            <a:ext cx="435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Slideshow</a:t>
            </a:r>
            <a:r>
              <a:rPr lang="zh-TW" altLang="en-US" dirty="0">
                <a:highlight>
                  <a:srgbClr val="FFFF00"/>
                </a:highlight>
              </a:rPr>
              <a:t>功能是整個網站統一</a:t>
            </a:r>
            <a:r>
              <a:rPr lang="en-US" altLang="zh-TW" dirty="0">
                <a:highlight>
                  <a:srgbClr val="FFFF00"/>
                </a:highlight>
              </a:rPr>
              <a:t>, </a:t>
            </a:r>
            <a:r>
              <a:rPr lang="zh-TW" altLang="en-US" dirty="0">
                <a:highlight>
                  <a:srgbClr val="FFFF00"/>
                </a:highlight>
              </a:rPr>
              <a:t>不能個別去除</a:t>
            </a:r>
            <a:endParaRPr lang="zh-HK" alt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855" y="1615428"/>
            <a:ext cx="4958494" cy="28620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7036" y="4884801"/>
            <a:ext cx="44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101" y="323257"/>
            <a:ext cx="2730042" cy="220353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0354" y="112776"/>
            <a:ext cx="5338445" cy="6593205"/>
            <a:chOff x="300354" y="112776"/>
            <a:chExt cx="5338445" cy="65932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54" y="2616764"/>
              <a:ext cx="2602865" cy="24062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7188" y="1277112"/>
              <a:ext cx="2962656" cy="23164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7855" y="3660647"/>
              <a:ext cx="2799588" cy="20513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09843" y="112776"/>
              <a:ext cx="0" cy="6593205"/>
            </a:xfrm>
            <a:custGeom>
              <a:avLst/>
              <a:gdLst/>
              <a:ahLst/>
              <a:cxnLst/>
              <a:rect l="l" t="t" r="r" b="b"/>
              <a:pathLst>
                <a:path h="6593205">
                  <a:moveTo>
                    <a:pt x="0" y="0"/>
                  </a:moveTo>
                  <a:lnTo>
                    <a:pt x="0" y="6592709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5012" y="6047943"/>
            <a:ext cx="4451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1458467"/>
            <a:ext cx="4925568" cy="151485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571" y="3800983"/>
            <a:ext cx="44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OK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146" y="1879924"/>
            <a:ext cx="4541955" cy="21325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21151" y="260522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錯相片</a:t>
            </a:r>
            <a:endParaRPr sz="2800">
              <a:latin typeface="PMingLiU-ExtB"/>
              <a:cs typeface="PMingLiU-ExtB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9786" y="112776"/>
            <a:ext cx="5381625" cy="6593205"/>
            <a:chOff x="4899786" y="112776"/>
            <a:chExt cx="5381625" cy="6593205"/>
          </a:xfrm>
        </p:grpSpPr>
        <p:sp>
          <p:nvSpPr>
            <p:cNvPr id="5" name="object 5"/>
            <p:cNvSpPr/>
            <p:nvPr/>
          </p:nvSpPr>
          <p:spPr>
            <a:xfrm>
              <a:off x="4899786" y="2723515"/>
              <a:ext cx="2088514" cy="516255"/>
            </a:xfrm>
            <a:custGeom>
              <a:avLst/>
              <a:gdLst/>
              <a:ahLst/>
              <a:cxnLst/>
              <a:rect l="l" t="t" r="r" b="b"/>
              <a:pathLst>
                <a:path w="2088515" h="516255">
                  <a:moveTo>
                    <a:pt x="2012775" y="30971"/>
                  </a:moveTo>
                  <a:lnTo>
                    <a:pt x="0" y="503682"/>
                  </a:lnTo>
                  <a:lnTo>
                    <a:pt x="2793" y="516127"/>
                  </a:lnTo>
                  <a:lnTo>
                    <a:pt x="2015687" y="43293"/>
                  </a:lnTo>
                  <a:lnTo>
                    <a:pt x="2012775" y="30971"/>
                  </a:lnTo>
                  <a:close/>
                </a:path>
                <a:path w="2088515" h="516255">
                  <a:moveTo>
                    <a:pt x="2078325" y="28067"/>
                  </a:moveTo>
                  <a:lnTo>
                    <a:pt x="2025141" y="28067"/>
                  </a:lnTo>
                  <a:lnTo>
                    <a:pt x="2028063" y="40386"/>
                  </a:lnTo>
                  <a:lnTo>
                    <a:pt x="2015687" y="43293"/>
                  </a:lnTo>
                  <a:lnTo>
                    <a:pt x="2022983" y="74168"/>
                  </a:lnTo>
                  <a:lnTo>
                    <a:pt x="2078325" y="28067"/>
                  </a:lnTo>
                  <a:close/>
                </a:path>
                <a:path w="2088515" h="516255">
                  <a:moveTo>
                    <a:pt x="2025141" y="28067"/>
                  </a:moveTo>
                  <a:lnTo>
                    <a:pt x="2012775" y="30971"/>
                  </a:lnTo>
                  <a:lnTo>
                    <a:pt x="2015687" y="43293"/>
                  </a:lnTo>
                  <a:lnTo>
                    <a:pt x="2028063" y="40386"/>
                  </a:lnTo>
                  <a:lnTo>
                    <a:pt x="2025141" y="28067"/>
                  </a:lnTo>
                  <a:close/>
                </a:path>
                <a:path w="2088515" h="516255">
                  <a:moveTo>
                    <a:pt x="2005457" y="0"/>
                  </a:moveTo>
                  <a:lnTo>
                    <a:pt x="2012775" y="30971"/>
                  </a:lnTo>
                  <a:lnTo>
                    <a:pt x="2025141" y="28067"/>
                  </a:lnTo>
                  <a:lnTo>
                    <a:pt x="2078325" y="28067"/>
                  </a:lnTo>
                  <a:lnTo>
                    <a:pt x="2088388" y="19685"/>
                  </a:lnTo>
                  <a:lnTo>
                    <a:pt x="200545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7539" y="1789176"/>
              <a:ext cx="3293363" cy="23987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09843" y="112776"/>
              <a:ext cx="0" cy="6593205"/>
            </a:xfrm>
            <a:custGeom>
              <a:avLst/>
              <a:gdLst/>
              <a:ahLst/>
              <a:cxnLst/>
              <a:rect l="l" t="t" r="r" b="b"/>
              <a:pathLst>
                <a:path h="6593205">
                  <a:moveTo>
                    <a:pt x="0" y="0"/>
                  </a:moveTo>
                  <a:lnTo>
                    <a:pt x="0" y="6592709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0383" y="4744211"/>
              <a:ext cx="2514600" cy="196138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284092" y="3076067"/>
            <a:ext cx="858519" cy="660400"/>
            <a:chOff x="3284092" y="3076067"/>
            <a:chExt cx="858519" cy="660400"/>
          </a:xfrm>
        </p:grpSpPr>
        <p:sp>
          <p:nvSpPr>
            <p:cNvPr id="10" name="object 10"/>
            <p:cNvSpPr/>
            <p:nvPr/>
          </p:nvSpPr>
          <p:spPr>
            <a:xfrm>
              <a:off x="3290442" y="3082417"/>
              <a:ext cx="845819" cy="647700"/>
            </a:xfrm>
            <a:custGeom>
              <a:avLst/>
              <a:gdLst/>
              <a:ahLst/>
              <a:cxnLst/>
              <a:rect l="l" t="t" r="r" b="b"/>
              <a:pathLst>
                <a:path w="845820" h="647700">
                  <a:moveTo>
                    <a:pt x="731012" y="0"/>
                  </a:moveTo>
                  <a:lnTo>
                    <a:pt x="422783" y="197612"/>
                  </a:lnTo>
                  <a:lnTo>
                    <a:pt x="114554" y="0"/>
                  </a:lnTo>
                  <a:lnTo>
                    <a:pt x="0" y="178562"/>
                  </a:lnTo>
                  <a:lnTo>
                    <a:pt x="226314" y="323723"/>
                  </a:lnTo>
                  <a:lnTo>
                    <a:pt x="0" y="468884"/>
                  </a:lnTo>
                  <a:lnTo>
                    <a:pt x="114554" y="647446"/>
                  </a:lnTo>
                  <a:lnTo>
                    <a:pt x="422783" y="449834"/>
                  </a:lnTo>
                  <a:lnTo>
                    <a:pt x="731012" y="647446"/>
                  </a:lnTo>
                  <a:lnTo>
                    <a:pt x="845566" y="468884"/>
                  </a:lnTo>
                  <a:lnTo>
                    <a:pt x="619252" y="323723"/>
                  </a:lnTo>
                  <a:lnTo>
                    <a:pt x="845566" y="178562"/>
                  </a:lnTo>
                  <a:lnTo>
                    <a:pt x="731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0442" y="3082417"/>
              <a:ext cx="845819" cy="647700"/>
            </a:xfrm>
            <a:custGeom>
              <a:avLst/>
              <a:gdLst/>
              <a:ahLst/>
              <a:cxnLst/>
              <a:rect l="l" t="t" r="r" b="b"/>
              <a:pathLst>
                <a:path w="845820" h="647700">
                  <a:moveTo>
                    <a:pt x="0" y="178562"/>
                  </a:moveTo>
                  <a:lnTo>
                    <a:pt x="114554" y="0"/>
                  </a:lnTo>
                  <a:lnTo>
                    <a:pt x="422783" y="197612"/>
                  </a:lnTo>
                  <a:lnTo>
                    <a:pt x="731012" y="0"/>
                  </a:lnTo>
                  <a:lnTo>
                    <a:pt x="845566" y="178562"/>
                  </a:lnTo>
                  <a:lnTo>
                    <a:pt x="619252" y="323723"/>
                  </a:lnTo>
                  <a:lnTo>
                    <a:pt x="845566" y="468884"/>
                  </a:lnTo>
                  <a:lnTo>
                    <a:pt x="731012" y="647446"/>
                  </a:lnTo>
                  <a:lnTo>
                    <a:pt x="422783" y="449834"/>
                  </a:lnTo>
                  <a:lnTo>
                    <a:pt x="114554" y="647446"/>
                  </a:lnTo>
                  <a:lnTo>
                    <a:pt x="0" y="468884"/>
                  </a:lnTo>
                  <a:lnTo>
                    <a:pt x="226314" y="323723"/>
                  </a:lnTo>
                  <a:lnTo>
                    <a:pt x="0" y="17856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12885" y="5309108"/>
            <a:ext cx="3016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之前張</a:t>
            </a:r>
            <a:r>
              <a:rPr sz="2800" dirty="0">
                <a:solidFill>
                  <a:srgbClr val="4471C4"/>
                </a:solidFill>
                <a:latin typeface="PMingLiU-ExtB"/>
                <a:cs typeface="PMingLiU-ExtB"/>
              </a:rPr>
              <a:t>相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,</a:t>
            </a:r>
            <a:r>
              <a:rPr sz="2800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不見了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??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9844" y="112776"/>
            <a:ext cx="0" cy="6593205"/>
          </a:xfrm>
          <a:custGeom>
            <a:avLst/>
            <a:gdLst/>
            <a:ahLst/>
            <a:cxnLst/>
            <a:rect l="l" t="t" r="r" b="b"/>
            <a:pathLst>
              <a:path h="6593205">
                <a:moveTo>
                  <a:pt x="0" y="0"/>
                </a:moveTo>
                <a:lnTo>
                  <a:pt x="0" y="6592709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1839467"/>
            <a:ext cx="5313563" cy="20476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1867" y="2494788"/>
            <a:ext cx="2546604" cy="16413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1919" y="4588764"/>
            <a:ext cx="2109216" cy="13487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40495" y="2642616"/>
            <a:ext cx="2109216" cy="153314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35645" y="1793570"/>
            <a:ext cx="1270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加</a:t>
            </a:r>
            <a:r>
              <a:rPr sz="2800" spc="-10" dirty="0">
                <a:solidFill>
                  <a:srgbClr val="4471C4"/>
                </a:solidFill>
              </a:rPr>
              <a:t>3</a:t>
            </a:r>
            <a:r>
              <a:rPr sz="2800" spc="-10" dirty="0">
                <a:solidFill>
                  <a:srgbClr val="4471C4"/>
                </a:solidFill>
                <a:latin typeface="PMingLiU-ExtB"/>
                <a:cs typeface="PMingLiU-ExtB"/>
              </a:rPr>
              <a:t>張相</a:t>
            </a:r>
            <a:endParaRPr sz="2800">
              <a:latin typeface="PMingLiU-ExtB"/>
              <a:cs typeface="PMingLiU-Ext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604</Words>
  <Application>Microsoft Office PowerPoint</Application>
  <PresentationFormat>宽屏</PresentationFormat>
  <Paragraphs>56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Arial MT</vt:lpstr>
      <vt:lpstr>Microsoft YaHei UI</vt:lpstr>
      <vt:lpstr>PMingLiU-ExtB</vt:lpstr>
      <vt:lpstr>Calibri</vt:lpstr>
      <vt:lpstr>Calibri Light</vt:lpstr>
      <vt:lpstr>Office Theme</vt:lpstr>
      <vt:lpstr>P&amp;AM website Website: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加3張相</vt:lpstr>
      <vt:lpstr>加1張相 (已有病人同意書)</vt:lpstr>
      <vt:lpstr>PowerPoint 演示文稿</vt:lpstr>
      <vt:lpstr>加相 (Neurology team)</vt:lpstr>
      <vt:lpstr>PowerPoint 演示文稿</vt:lpstr>
      <vt:lpstr>相放最下、盡細、不要看到參加者</vt:lpstr>
      <vt:lpstr>PowerPoint 演示文稿</vt:lpstr>
      <vt:lpstr>不要slideshow功能</vt:lpstr>
      <vt:lpstr>of the Information Leaflets.</vt:lpstr>
      <vt:lpstr>暫時不要video,  因為還沒製作好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Y LEUNG, KWH CII(P&amp;AM)</dc:creator>
  <cp:lastModifiedBy>SAM SAM</cp:lastModifiedBy>
  <cp:revision>2</cp:revision>
  <dcterms:created xsi:type="dcterms:W3CDTF">2024-09-14T07:39:35Z</dcterms:created>
  <dcterms:modified xsi:type="dcterms:W3CDTF">2024-09-14T08:06:29Z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2024-09-14T00:00:00Z</vt:filetime>
  </property>
</Properties>
</file>